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27"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45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4B473-F131-B96E-0F8D-3786611697BB}"/>
              </a:ext>
            </a:extLst>
          </p:cNvPr>
          <p:cNvPicPr>
            <a:picLocks noChangeAspect="1"/>
          </p:cNvPicPr>
          <p:nvPr/>
        </p:nvPicPr>
        <p:blipFill>
          <a:blip r:embed="rId2"/>
          <a:stretch>
            <a:fillRect/>
          </a:stretch>
        </p:blipFill>
        <p:spPr>
          <a:xfrm>
            <a:off x="12367064" y="7669509"/>
            <a:ext cx="2263336" cy="472481"/>
          </a:xfrm>
          <a:prstGeom prst="rect">
            <a:avLst/>
          </a:prstGeom>
        </p:spPr>
      </p:pic>
      <p:sp>
        <p:nvSpPr>
          <p:cNvPr id="4" name="TextBox 3">
            <a:extLst>
              <a:ext uri="{FF2B5EF4-FFF2-40B4-BE49-F238E27FC236}">
                <a16:creationId xmlns:a16="http://schemas.microsoft.com/office/drawing/2014/main" id="{9ED2D4F3-B4F5-B39B-72BB-87FE04A6A2D5}"/>
              </a:ext>
            </a:extLst>
          </p:cNvPr>
          <p:cNvSpPr txBox="1"/>
          <p:nvPr/>
        </p:nvSpPr>
        <p:spPr>
          <a:xfrm>
            <a:off x="1143000" y="855136"/>
            <a:ext cx="11477625" cy="3262432"/>
          </a:xfrm>
          <a:prstGeom prst="rect">
            <a:avLst/>
          </a:prstGeom>
          <a:noFill/>
        </p:spPr>
        <p:txBody>
          <a:bodyPr wrap="square" rtlCol="0">
            <a:spAutoFit/>
          </a:bodyPr>
          <a:lstStyle/>
          <a:p>
            <a:pPr marL="266700" marR="111760" algn="ctr">
              <a:buNone/>
            </a:pPr>
            <a:r>
              <a:rPr lang="en-IN" sz="1800" b="1" dirty="0">
                <a:solidFill>
                  <a:srgbClr val="000000"/>
                </a:solidFill>
                <a:effectLst/>
                <a:latin typeface="Times New Roman" panose="02020603050405020304" pitchFamily="18" charset="0"/>
                <a:ea typeface="Times New Roman" panose="02020603050405020304" pitchFamily="18" charset="0"/>
              </a:rPr>
              <a:t>Progressive Education Society's</a:t>
            </a:r>
            <a:endParaRPr lang="en-IN" sz="1800" dirty="0">
              <a:effectLst/>
              <a:latin typeface="Times New Roman" panose="02020603050405020304" pitchFamily="18" charset="0"/>
              <a:ea typeface="Times New Roman" panose="02020603050405020304" pitchFamily="18" charset="0"/>
            </a:endParaRPr>
          </a:p>
          <a:p>
            <a:pPr marL="266700" marR="111760" algn="ctr">
              <a:buNone/>
            </a:pPr>
            <a:r>
              <a:rPr lang="en-IN" sz="1800" b="1" dirty="0">
                <a:solidFill>
                  <a:srgbClr val="000000"/>
                </a:solidFill>
                <a:effectLst/>
                <a:latin typeface="Times New Roman" panose="02020603050405020304" pitchFamily="18" charset="0"/>
                <a:ea typeface="Times New Roman" panose="02020603050405020304" pitchFamily="18" charset="0"/>
              </a:rPr>
              <a:t>Modern College Of Engineering, Pune-05.</a:t>
            </a:r>
            <a:endParaRPr lang="en-IN" sz="1800" dirty="0">
              <a:effectLst/>
              <a:latin typeface="Times New Roman" panose="02020603050405020304" pitchFamily="18" charset="0"/>
              <a:ea typeface="Times New Roman" panose="02020603050405020304" pitchFamily="18" charset="0"/>
            </a:endParaRPr>
          </a:p>
          <a:p>
            <a:pPr marL="266700" marR="111760" algn="ctr"/>
            <a:r>
              <a:rPr lang="en-IN" sz="1800" b="1" dirty="0">
                <a:solidFill>
                  <a:srgbClr val="000000"/>
                </a:solidFill>
                <a:effectLst/>
                <a:latin typeface="Times New Roman" panose="02020603050405020304" pitchFamily="18" charset="0"/>
                <a:ea typeface="Times New Roman" panose="02020603050405020304" pitchFamily="18" charset="0"/>
              </a:rPr>
              <a:t>Department of Information Technology</a:t>
            </a:r>
            <a:endParaRPr lang="en-IN" sz="1800" dirty="0">
              <a:effectLst/>
              <a:latin typeface="Times New Roman" panose="02020603050405020304" pitchFamily="18" charset="0"/>
              <a:ea typeface="Times New Roman" panose="02020603050405020304" pitchFamily="18" charset="0"/>
            </a:endParaRPr>
          </a:p>
          <a:p>
            <a:pPr algn="ctr"/>
            <a:endParaRPr lang="en-US" sz="2800" b="1" dirty="0"/>
          </a:p>
          <a:p>
            <a:pPr algn="ctr"/>
            <a:endParaRPr lang="en-US" sz="2800" b="1" dirty="0"/>
          </a:p>
          <a:p>
            <a:pPr algn="ctr"/>
            <a:endParaRPr lang="en-US" sz="2800" b="1" dirty="0"/>
          </a:p>
          <a:p>
            <a:pPr algn="ctr"/>
            <a:r>
              <a:rPr lang="en-US" sz="2800" b="1" dirty="0"/>
              <a:t>Presentation on</a:t>
            </a:r>
          </a:p>
          <a:p>
            <a:pPr algn="ctr"/>
            <a:r>
              <a:rPr lang="en-US" dirty="0"/>
              <a:t> </a:t>
            </a:r>
            <a:r>
              <a:rPr lang="en-US" sz="4000" b="1" dirty="0">
                <a:solidFill>
                  <a:srgbClr val="FF0000"/>
                </a:solidFill>
              </a:rPr>
              <a:t>Mobile Web Development</a:t>
            </a:r>
            <a:endParaRPr lang="en-IN" sz="4000" b="1" dirty="0">
              <a:solidFill>
                <a:srgbClr val="FF0000"/>
              </a:solidFill>
            </a:endParaRPr>
          </a:p>
        </p:txBody>
      </p:sp>
      <p:sp>
        <p:nvSpPr>
          <p:cNvPr id="5" name="TextBox 4">
            <a:extLst>
              <a:ext uri="{FF2B5EF4-FFF2-40B4-BE49-F238E27FC236}">
                <a16:creationId xmlns:a16="http://schemas.microsoft.com/office/drawing/2014/main" id="{66C75F7F-9D46-DD4C-F324-4E7959734510}"/>
              </a:ext>
            </a:extLst>
          </p:cNvPr>
          <p:cNvSpPr txBox="1"/>
          <p:nvPr/>
        </p:nvSpPr>
        <p:spPr>
          <a:xfrm>
            <a:off x="5367771" y="5839440"/>
            <a:ext cx="11744325" cy="1569660"/>
          </a:xfrm>
          <a:prstGeom prst="rect">
            <a:avLst/>
          </a:prstGeom>
          <a:noFill/>
        </p:spPr>
        <p:txBody>
          <a:bodyPr wrap="square" rtlCol="0">
            <a:spAutoFit/>
          </a:bodyPr>
          <a:lstStyle/>
          <a:p>
            <a:r>
              <a:rPr lang="en-US" sz="2400" b="1" dirty="0"/>
              <a:t>Presented by :</a:t>
            </a:r>
          </a:p>
          <a:p>
            <a:r>
              <a:rPr lang="en-US" sz="2400" dirty="0" err="1"/>
              <a:t>Pruthviraj</a:t>
            </a:r>
            <a:r>
              <a:rPr lang="en-US" sz="2400" dirty="0"/>
              <a:t> Raut (37053)</a:t>
            </a:r>
          </a:p>
          <a:p>
            <a:r>
              <a:rPr lang="en-US" sz="2400" dirty="0"/>
              <a:t>Shardul </a:t>
            </a:r>
            <a:r>
              <a:rPr lang="en-US" sz="2400" dirty="0" err="1"/>
              <a:t>Pharande</a:t>
            </a:r>
            <a:r>
              <a:rPr lang="en-US" sz="2400" dirty="0"/>
              <a:t> (37049)</a:t>
            </a:r>
          </a:p>
          <a:p>
            <a:r>
              <a:rPr lang="en-US" sz="2400" dirty="0"/>
              <a:t>Anushka Satav (37056)</a:t>
            </a:r>
            <a:endParaRPr lang="en-IN" sz="2400" dirty="0"/>
          </a:p>
        </p:txBody>
      </p:sp>
      <p:pic>
        <p:nvPicPr>
          <p:cNvPr id="6" name="Picture 5">
            <a:extLst>
              <a:ext uri="{FF2B5EF4-FFF2-40B4-BE49-F238E27FC236}">
                <a16:creationId xmlns:a16="http://schemas.microsoft.com/office/drawing/2014/main" id="{A2D03CC6-97A0-A88E-9CDB-B60B9A09A5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323" y="597310"/>
            <a:ext cx="1744980" cy="1371600"/>
          </a:xfrm>
          <a:prstGeom prst="rect">
            <a:avLst/>
          </a:prstGeom>
          <a:noFill/>
          <a:ln>
            <a:noFill/>
          </a:ln>
        </p:spPr>
      </p:pic>
      <p:sp>
        <p:nvSpPr>
          <p:cNvPr id="7" name="TextBox 6">
            <a:extLst>
              <a:ext uri="{FF2B5EF4-FFF2-40B4-BE49-F238E27FC236}">
                <a16:creationId xmlns:a16="http://schemas.microsoft.com/office/drawing/2014/main" id="{970F8766-9956-27B9-D118-1F266DBDA37C}"/>
              </a:ext>
            </a:extLst>
          </p:cNvPr>
          <p:cNvSpPr txBox="1"/>
          <p:nvPr/>
        </p:nvSpPr>
        <p:spPr>
          <a:xfrm>
            <a:off x="5427406" y="4522839"/>
            <a:ext cx="3755923" cy="800219"/>
          </a:xfrm>
          <a:prstGeom prst="rect">
            <a:avLst/>
          </a:prstGeom>
          <a:noFill/>
        </p:spPr>
        <p:txBody>
          <a:bodyPr wrap="square" rtlCol="0">
            <a:spAutoFit/>
          </a:bodyPr>
          <a:lstStyle/>
          <a:p>
            <a:pPr algn="ctr"/>
            <a:r>
              <a:rPr lang="en-US" dirty="0"/>
              <a:t>Guide By : </a:t>
            </a:r>
          </a:p>
          <a:p>
            <a:pPr algn="ctr"/>
            <a:r>
              <a:rPr lang="en-US" sz="2800" b="1" dirty="0"/>
              <a:t>Prof. Ms. Supriya Jagtap</a:t>
            </a:r>
            <a:endParaRPr lang="en-IN" sz="2800" b="1" dirty="0"/>
          </a:p>
        </p:txBody>
      </p:sp>
      <p:pic>
        <p:nvPicPr>
          <p:cNvPr id="8" name="Picture 7">
            <a:extLst>
              <a:ext uri="{FF2B5EF4-FFF2-40B4-BE49-F238E27FC236}">
                <a16:creationId xmlns:a16="http://schemas.microsoft.com/office/drawing/2014/main" id="{8C27C812-0185-F25A-60C6-853A6410B6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82439" y="597310"/>
            <a:ext cx="1744980" cy="1371600"/>
          </a:xfrm>
          <a:prstGeom prst="rect">
            <a:avLst/>
          </a:prstGeom>
          <a:noFill/>
          <a:ln>
            <a:noFill/>
          </a:ln>
        </p:spPr>
      </p:pic>
    </p:spTree>
    <p:extLst>
      <p:ext uri="{BB962C8B-B14F-4D97-AF65-F5344CB8AC3E}">
        <p14:creationId xmlns:p14="http://schemas.microsoft.com/office/powerpoint/2010/main" val="100007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79884"/>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Building a Simple Mobile Webpage with jQuery Mobile</a:t>
            </a:r>
            <a:endParaRPr lang="en-US" sz="4400" dirty="0"/>
          </a:p>
        </p:txBody>
      </p:sp>
      <p:sp>
        <p:nvSpPr>
          <p:cNvPr id="4" name="Shape 1"/>
          <p:cNvSpPr/>
          <p:nvPr/>
        </p:nvSpPr>
        <p:spPr>
          <a:xfrm>
            <a:off x="837724" y="2746891"/>
            <a:ext cx="179427" cy="1261586"/>
          </a:xfrm>
          <a:prstGeom prst="roundRect">
            <a:avLst>
              <a:gd name="adj" fmla="val 56034"/>
            </a:avLst>
          </a:prstGeom>
          <a:solidFill>
            <a:srgbClr val="F4D4F7"/>
          </a:solidFill>
          <a:ln w="7620">
            <a:solidFill>
              <a:srgbClr val="DABADD"/>
            </a:solidFill>
            <a:prstDash val="solid"/>
          </a:ln>
        </p:spPr>
      </p:sp>
      <p:sp>
        <p:nvSpPr>
          <p:cNvPr id="5" name="Text 2"/>
          <p:cNvSpPr/>
          <p:nvPr/>
        </p:nvSpPr>
        <p:spPr>
          <a:xfrm>
            <a:off x="1376124" y="274689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Define Pages</a:t>
            </a:r>
            <a:endParaRPr lang="en-US" sz="2200" dirty="0"/>
          </a:p>
        </p:txBody>
      </p:sp>
      <p:sp>
        <p:nvSpPr>
          <p:cNvPr id="6" name="Text 3"/>
          <p:cNvSpPr/>
          <p:nvPr/>
        </p:nvSpPr>
        <p:spPr>
          <a:xfrm>
            <a:off x="1376124" y="3242429"/>
            <a:ext cx="6930152"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Use div elements with data-role="page" to create each logical page in the application.</a:t>
            </a:r>
            <a:endParaRPr lang="en-US" sz="1850" dirty="0"/>
          </a:p>
        </p:txBody>
      </p:sp>
      <p:sp>
        <p:nvSpPr>
          <p:cNvPr id="7" name="Shape 4"/>
          <p:cNvSpPr/>
          <p:nvPr/>
        </p:nvSpPr>
        <p:spPr>
          <a:xfrm>
            <a:off x="1196697" y="4247793"/>
            <a:ext cx="179427" cy="1261586"/>
          </a:xfrm>
          <a:prstGeom prst="roundRect">
            <a:avLst>
              <a:gd name="adj" fmla="val 56034"/>
            </a:avLst>
          </a:prstGeom>
          <a:solidFill>
            <a:srgbClr val="F4D4F7"/>
          </a:solidFill>
          <a:ln w="7620">
            <a:solidFill>
              <a:srgbClr val="DABADD"/>
            </a:solidFill>
            <a:prstDash val="solid"/>
          </a:ln>
        </p:spPr>
      </p:sp>
      <p:sp>
        <p:nvSpPr>
          <p:cNvPr id="8" name="Text 5"/>
          <p:cNvSpPr/>
          <p:nvPr/>
        </p:nvSpPr>
        <p:spPr>
          <a:xfrm>
            <a:off x="1735098" y="4247793"/>
            <a:ext cx="3056930"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Add Headers and Footers</a:t>
            </a:r>
            <a:endParaRPr lang="en-US" sz="2200" dirty="0"/>
          </a:p>
        </p:txBody>
      </p:sp>
      <p:sp>
        <p:nvSpPr>
          <p:cNvPr id="9" name="Text 6"/>
          <p:cNvSpPr/>
          <p:nvPr/>
        </p:nvSpPr>
        <p:spPr>
          <a:xfrm>
            <a:off x="1735098" y="4743331"/>
            <a:ext cx="6571178"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Include page headers and footers with appropriate data-role to maintain consistent layout and navigation.</a:t>
            </a:r>
            <a:endParaRPr lang="en-US" sz="1850" dirty="0"/>
          </a:p>
        </p:txBody>
      </p:sp>
      <p:sp>
        <p:nvSpPr>
          <p:cNvPr id="10" name="Shape 7"/>
          <p:cNvSpPr/>
          <p:nvPr/>
        </p:nvSpPr>
        <p:spPr>
          <a:xfrm>
            <a:off x="1555790" y="5748695"/>
            <a:ext cx="179427" cy="1261586"/>
          </a:xfrm>
          <a:prstGeom prst="roundRect">
            <a:avLst>
              <a:gd name="adj" fmla="val 56034"/>
            </a:avLst>
          </a:prstGeom>
          <a:solidFill>
            <a:srgbClr val="F4D4F7"/>
          </a:solidFill>
          <a:ln w="7620">
            <a:solidFill>
              <a:srgbClr val="DABADD"/>
            </a:solidFill>
            <a:prstDash val="solid"/>
          </a:ln>
        </p:spPr>
      </p:sp>
      <p:sp>
        <p:nvSpPr>
          <p:cNvPr id="11" name="Text 8"/>
          <p:cNvSpPr/>
          <p:nvPr/>
        </p:nvSpPr>
        <p:spPr>
          <a:xfrm>
            <a:off x="2094190" y="574869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Use Built-in Widgets</a:t>
            </a:r>
            <a:endParaRPr lang="en-US" sz="2200" dirty="0"/>
          </a:p>
        </p:txBody>
      </p:sp>
      <p:sp>
        <p:nvSpPr>
          <p:cNvPr id="12" name="Text 9"/>
          <p:cNvSpPr/>
          <p:nvPr/>
        </p:nvSpPr>
        <p:spPr>
          <a:xfrm>
            <a:off x="2094190" y="6244233"/>
            <a:ext cx="62120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Add list views, buttons, and form elements with data-attributes for enhanced mobile-friendly UI components.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4346" y="879158"/>
            <a:ext cx="7728109" cy="1189673"/>
          </a:xfrm>
          <a:prstGeom prst="rect">
            <a:avLst/>
          </a:prstGeom>
          <a:noFill/>
          <a:ln/>
        </p:spPr>
        <p:txBody>
          <a:bodyPr wrap="square" lIns="0" tIns="0" rIns="0" bIns="0" rtlCol="0" anchor="t"/>
          <a:lstStyle/>
          <a:p>
            <a:pPr marL="0" indent="0" algn="l">
              <a:lnSpc>
                <a:spcPts val="4650"/>
              </a:lnSpc>
              <a:buNone/>
            </a:pPr>
            <a:r>
              <a:rPr lang="en-US" sz="3700" kern="0" spc="-75" dirty="0">
                <a:solidFill>
                  <a:srgbClr val="D73AD7"/>
                </a:solidFill>
                <a:latin typeface="Source Serif Pro Semi Bold" pitchFamily="34" charset="0"/>
                <a:ea typeface="Source Serif Pro Semi Bold" pitchFamily="34" charset="-122"/>
                <a:cs typeface="Source Serif Pro Semi Bold" pitchFamily="34" charset="-120"/>
              </a:rPr>
              <a:t>Summary and Next Steps in Mobile Web Development</a:t>
            </a:r>
            <a:endParaRPr lang="en-US" sz="3700" dirty="0"/>
          </a:p>
        </p:txBody>
      </p:sp>
      <p:sp>
        <p:nvSpPr>
          <p:cNvPr id="4" name="Shape 1"/>
          <p:cNvSpPr/>
          <p:nvPr/>
        </p:nvSpPr>
        <p:spPr>
          <a:xfrm>
            <a:off x="6194346" y="2372201"/>
            <a:ext cx="7728109" cy="1950601"/>
          </a:xfrm>
          <a:prstGeom prst="roundRect">
            <a:avLst>
              <a:gd name="adj" fmla="val 4355"/>
            </a:avLst>
          </a:prstGeom>
          <a:solidFill>
            <a:srgbClr val="F4D4F7"/>
          </a:solidFill>
          <a:ln w="7620">
            <a:solidFill>
              <a:srgbClr val="DABADD"/>
            </a:solidFill>
            <a:prstDash val="solid"/>
          </a:ln>
        </p:spPr>
      </p:sp>
      <p:sp>
        <p:nvSpPr>
          <p:cNvPr id="5" name="Text 2"/>
          <p:cNvSpPr/>
          <p:nvPr/>
        </p:nvSpPr>
        <p:spPr>
          <a:xfrm>
            <a:off x="6404134" y="2581989"/>
            <a:ext cx="2379583" cy="297418"/>
          </a:xfrm>
          <a:prstGeom prst="rect">
            <a:avLst/>
          </a:prstGeom>
          <a:noFill/>
          <a:ln/>
        </p:spPr>
        <p:txBody>
          <a:bodyPr wrap="none" lIns="0" tIns="0" rIns="0" bIns="0" rtlCol="0" anchor="t"/>
          <a:lstStyle/>
          <a:p>
            <a:pPr marL="0" indent="0" algn="l">
              <a:lnSpc>
                <a:spcPts val="2300"/>
              </a:lnSpc>
              <a:buNone/>
            </a:pPr>
            <a:r>
              <a:rPr lang="en-US" sz="1850" kern="0" spc="-37" dirty="0">
                <a:solidFill>
                  <a:srgbClr val="272525"/>
                </a:solidFill>
                <a:latin typeface="Source Serif Pro Semi Bold" pitchFamily="34" charset="0"/>
                <a:ea typeface="Source Serif Pro Semi Bold" pitchFamily="34" charset="-122"/>
                <a:cs typeface="Source Serif Pro Semi Bold" pitchFamily="34" charset="-120"/>
              </a:rPr>
              <a:t>Key Takeaways</a:t>
            </a:r>
            <a:endParaRPr lang="en-US" sz="1850" dirty="0"/>
          </a:p>
        </p:txBody>
      </p:sp>
      <p:sp>
        <p:nvSpPr>
          <p:cNvPr id="6" name="Text 3"/>
          <p:cNvSpPr/>
          <p:nvPr/>
        </p:nvSpPr>
        <p:spPr>
          <a:xfrm>
            <a:off x="6404134" y="3000732"/>
            <a:ext cx="7308533" cy="323612"/>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Source Sans Pro" pitchFamily="34" charset="0"/>
                <a:ea typeface="Source Sans Pro" pitchFamily="34" charset="-122"/>
                <a:cs typeface="Source Sans Pro" pitchFamily="34" charset="-120"/>
              </a:rPr>
              <a:t>Embrace Mobile-First to prioritize essential features and improve UX.</a:t>
            </a:r>
            <a:endParaRPr lang="en-US" sz="1550" dirty="0"/>
          </a:p>
        </p:txBody>
      </p:sp>
      <p:sp>
        <p:nvSpPr>
          <p:cNvPr id="7" name="Text 4"/>
          <p:cNvSpPr/>
          <p:nvPr/>
        </p:nvSpPr>
        <p:spPr>
          <a:xfrm>
            <a:off x="6404134" y="3395067"/>
            <a:ext cx="7308533" cy="323612"/>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Source Sans Pro" pitchFamily="34" charset="0"/>
                <a:ea typeface="Source Sans Pro" pitchFamily="34" charset="-122"/>
                <a:cs typeface="Source Sans Pro" pitchFamily="34" charset="-120"/>
              </a:rPr>
              <a:t>Understand device differences to tailor responsive designs effectively.</a:t>
            </a:r>
            <a:endParaRPr lang="en-US" sz="1550" dirty="0"/>
          </a:p>
        </p:txBody>
      </p:sp>
      <p:sp>
        <p:nvSpPr>
          <p:cNvPr id="8" name="Text 5"/>
          <p:cNvSpPr/>
          <p:nvPr/>
        </p:nvSpPr>
        <p:spPr>
          <a:xfrm>
            <a:off x="6404134" y="3789402"/>
            <a:ext cx="7308533" cy="323612"/>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Source Sans Pro" pitchFamily="34" charset="0"/>
                <a:ea typeface="Source Sans Pro" pitchFamily="34" charset="-122"/>
                <a:cs typeface="Source Sans Pro" pitchFamily="34" charset="-120"/>
              </a:rPr>
              <a:t>Leverage jQuery Mobile to accelerate development with ready-made UI components.</a:t>
            </a:r>
            <a:endParaRPr lang="en-US" sz="1550" dirty="0"/>
          </a:p>
        </p:txBody>
      </p:sp>
      <p:sp>
        <p:nvSpPr>
          <p:cNvPr id="9" name="Shape 6"/>
          <p:cNvSpPr/>
          <p:nvPr/>
        </p:nvSpPr>
        <p:spPr>
          <a:xfrm>
            <a:off x="6194346" y="4524970"/>
            <a:ext cx="7728109" cy="1950601"/>
          </a:xfrm>
          <a:prstGeom prst="roundRect">
            <a:avLst>
              <a:gd name="adj" fmla="val 4355"/>
            </a:avLst>
          </a:prstGeom>
          <a:solidFill>
            <a:srgbClr val="F4D4F7"/>
          </a:solidFill>
          <a:ln w="7620">
            <a:solidFill>
              <a:srgbClr val="DABADD"/>
            </a:solidFill>
            <a:prstDash val="solid"/>
          </a:ln>
        </p:spPr>
      </p:sp>
      <p:sp>
        <p:nvSpPr>
          <p:cNvPr id="10" name="Text 7"/>
          <p:cNvSpPr/>
          <p:nvPr/>
        </p:nvSpPr>
        <p:spPr>
          <a:xfrm>
            <a:off x="6404134" y="4734758"/>
            <a:ext cx="2379583" cy="297418"/>
          </a:xfrm>
          <a:prstGeom prst="rect">
            <a:avLst/>
          </a:prstGeom>
          <a:noFill/>
          <a:ln/>
        </p:spPr>
        <p:txBody>
          <a:bodyPr wrap="none" lIns="0" tIns="0" rIns="0" bIns="0" rtlCol="0" anchor="t"/>
          <a:lstStyle/>
          <a:p>
            <a:pPr marL="0" indent="0" algn="l">
              <a:lnSpc>
                <a:spcPts val="2300"/>
              </a:lnSpc>
              <a:buNone/>
            </a:pPr>
            <a:r>
              <a:rPr lang="en-US" sz="1850" kern="0" spc="-37" dirty="0">
                <a:solidFill>
                  <a:srgbClr val="272525"/>
                </a:solidFill>
                <a:latin typeface="Source Serif Pro Semi Bold" pitchFamily="34" charset="0"/>
                <a:ea typeface="Source Serif Pro Semi Bold" pitchFamily="34" charset="-122"/>
                <a:cs typeface="Source Serif Pro Semi Bold" pitchFamily="34" charset="-120"/>
              </a:rPr>
              <a:t>Next Steps</a:t>
            </a:r>
            <a:endParaRPr lang="en-US" sz="1850" dirty="0"/>
          </a:p>
        </p:txBody>
      </p:sp>
      <p:sp>
        <p:nvSpPr>
          <p:cNvPr id="11" name="Text 8"/>
          <p:cNvSpPr/>
          <p:nvPr/>
        </p:nvSpPr>
        <p:spPr>
          <a:xfrm>
            <a:off x="6404134" y="5153501"/>
            <a:ext cx="7308533" cy="323612"/>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Source Sans Pro" pitchFamily="34" charset="0"/>
                <a:ea typeface="Source Sans Pro" pitchFamily="34" charset="-122"/>
                <a:cs typeface="Source Sans Pro" pitchFamily="34" charset="-120"/>
              </a:rPr>
              <a:t>Experiment building simple mobile pages with jQuery Mobile.</a:t>
            </a:r>
            <a:endParaRPr lang="en-US" sz="1550" dirty="0"/>
          </a:p>
        </p:txBody>
      </p:sp>
      <p:sp>
        <p:nvSpPr>
          <p:cNvPr id="12" name="Text 9"/>
          <p:cNvSpPr/>
          <p:nvPr/>
        </p:nvSpPr>
        <p:spPr>
          <a:xfrm>
            <a:off x="6404134" y="5547836"/>
            <a:ext cx="7308533" cy="323612"/>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Source Sans Pro" pitchFamily="34" charset="0"/>
                <a:ea typeface="Source Sans Pro" pitchFamily="34" charset="-122"/>
                <a:cs typeface="Source Sans Pro" pitchFamily="34" charset="-120"/>
              </a:rPr>
              <a:t>Explore advanced features like custom themes and event handling.</a:t>
            </a:r>
            <a:endParaRPr lang="en-US" sz="1550" dirty="0"/>
          </a:p>
        </p:txBody>
      </p:sp>
      <p:sp>
        <p:nvSpPr>
          <p:cNvPr id="13" name="Text 10"/>
          <p:cNvSpPr/>
          <p:nvPr/>
        </p:nvSpPr>
        <p:spPr>
          <a:xfrm>
            <a:off x="6404134" y="5942171"/>
            <a:ext cx="7308533" cy="323612"/>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Source Sans Pro" pitchFamily="34" charset="0"/>
                <a:ea typeface="Source Sans Pro" pitchFamily="34" charset="-122"/>
                <a:cs typeface="Source Sans Pro" pitchFamily="34" charset="-120"/>
              </a:rPr>
              <a:t>Stay updated on evolving frameworks and best practices in mobile web development.</a:t>
            </a:r>
            <a:endParaRPr lang="en-US" sz="1550" dirty="0"/>
          </a:p>
        </p:txBody>
      </p:sp>
      <p:sp>
        <p:nvSpPr>
          <p:cNvPr id="14" name="Text 11"/>
          <p:cNvSpPr/>
          <p:nvPr/>
        </p:nvSpPr>
        <p:spPr>
          <a:xfrm>
            <a:off x="6194346" y="6703100"/>
            <a:ext cx="7728109" cy="647224"/>
          </a:xfrm>
          <a:prstGeom prst="rect">
            <a:avLst/>
          </a:prstGeom>
          <a:noFill/>
          <a:ln/>
        </p:spPr>
        <p:txBody>
          <a:bodyPr wrap="square" lIns="0" tIns="0" rIns="0" bIns="0" rtlCol="0" anchor="t"/>
          <a:lstStyle/>
          <a:p>
            <a:pPr marL="0" indent="0" algn="l">
              <a:lnSpc>
                <a:spcPts val="2500"/>
              </a:lnSpc>
              <a:buNone/>
            </a:pPr>
            <a:r>
              <a:rPr lang="en-US" sz="1550" kern="0" spc="-32" dirty="0">
                <a:solidFill>
                  <a:srgbClr val="272525"/>
                </a:solidFill>
                <a:latin typeface="Source Sans Pro" pitchFamily="34" charset="0"/>
                <a:ea typeface="Source Sans Pro" pitchFamily="34" charset="-122"/>
                <a:cs typeface="Source Sans Pro" pitchFamily="34" charset="-120"/>
              </a:rPr>
              <a:t>With these foundations, developers are well-equipped to craft engaging, performant mobile web applications that deliver excellent user experiences across devices.</a:t>
            </a:r>
            <a:endParaRPr lang="en-US" sz="1550" dirty="0"/>
          </a:p>
        </p:txBody>
      </p:sp>
      <p:pic>
        <p:nvPicPr>
          <p:cNvPr id="16" name="Picture 15">
            <a:extLst>
              <a:ext uri="{FF2B5EF4-FFF2-40B4-BE49-F238E27FC236}">
                <a16:creationId xmlns:a16="http://schemas.microsoft.com/office/drawing/2014/main" id="{53E783C1-130C-5241-133B-09E0D80A5B71}"/>
              </a:ext>
            </a:extLst>
          </p:cNvPr>
          <p:cNvPicPr>
            <a:picLocks noChangeAspect="1"/>
          </p:cNvPicPr>
          <p:nvPr/>
        </p:nvPicPr>
        <p:blipFill>
          <a:blip r:embed="rId4"/>
          <a:stretch>
            <a:fillRect/>
          </a:stretch>
        </p:blipFill>
        <p:spPr>
          <a:xfrm>
            <a:off x="12270007" y="7688559"/>
            <a:ext cx="2263336" cy="4724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029057"/>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Introduction to Mobile Web Development</a:t>
            </a:r>
            <a:endParaRPr lang="en-US" sz="4400" dirty="0"/>
          </a:p>
        </p:txBody>
      </p:sp>
      <p:sp>
        <p:nvSpPr>
          <p:cNvPr id="4" name="Text 1"/>
          <p:cNvSpPr/>
          <p:nvPr/>
        </p:nvSpPr>
        <p:spPr>
          <a:xfrm>
            <a:off x="6324124" y="2796064"/>
            <a:ext cx="7468553" cy="268116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Mobile web development focuses on creating websites and applications optimized for mobile devices such as smartphones and tablets. With mobile traffic surpassing desktop, developers must prioritize usability, performance, and aesthetics tailored to smaller screens and touch interfaces. This presentation explores core concepts like Mobile-First design, the nature of mobile web, device differences, and introduces the popular jQuery Mobile framework.</a:t>
            </a:r>
            <a:endParaRPr lang="en-US" sz="1850" dirty="0"/>
          </a:p>
        </p:txBody>
      </p:sp>
      <p:sp>
        <p:nvSpPr>
          <p:cNvPr id="5" name="Text 2"/>
          <p:cNvSpPr/>
          <p:nvPr/>
        </p:nvSpPr>
        <p:spPr>
          <a:xfrm>
            <a:off x="6324124" y="5746433"/>
            <a:ext cx="7468553"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By understanding these fundamentals, developers can deliver seamless, responsive experiences that enhance user engagement no matter the device.</a:t>
            </a:r>
            <a:endParaRPr lang="en-US" sz="1850" dirty="0"/>
          </a:p>
        </p:txBody>
      </p:sp>
      <p:sp>
        <p:nvSpPr>
          <p:cNvPr id="6" name="Shape 3"/>
          <p:cNvSpPr/>
          <p:nvPr/>
        </p:nvSpPr>
        <p:spPr>
          <a:xfrm>
            <a:off x="6324124" y="6799540"/>
            <a:ext cx="382905" cy="382905"/>
          </a:xfrm>
          <a:prstGeom prst="roundRect">
            <a:avLst>
              <a:gd name="adj" fmla="val 23878209"/>
            </a:avLst>
          </a:prstGeom>
          <a:noFill/>
          <a:ln w="7620">
            <a:solidFill>
              <a:srgbClr val="FFFFFF"/>
            </a:solidFill>
            <a:prstDash val="solid"/>
          </a:ln>
        </p:spPr>
      </p:sp>
      <p:pic>
        <p:nvPicPr>
          <p:cNvPr id="10" name="Picture 9">
            <a:extLst>
              <a:ext uri="{FF2B5EF4-FFF2-40B4-BE49-F238E27FC236}">
                <a16:creationId xmlns:a16="http://schemas.microsoft.com/office/drawing/2014/main" id="{491F039F-FA8F-FDB7-1063-6A19C85231F7}"/>
              </a:ext>
            </a:extLst>
          </p:cNvPr>
          <p:cNvPicPr>
            <a:picLocks noChangeAspect="1"/>
          </p:cNvPicPr>
          <p:nvPr/>
        </p:nvPicPr>
        <p:blipFill>
          <a:blip r:embed="rId4"/>
          <a:stretch>
            <a:fillRect/>
          </a:stretch>
        </p:blipFill>
        <p:spPr>
          <a:xfrm>
            <a:off x="12367064" y="7739953"/>
            <a:ext cx="2263336" cy="4724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75241"/>
            <a:ext cx="6986111"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What is Mobile-First Design?</a:t>
            </a:r>
            <a:endParaRPr lang="en-US" sz="4400" dirty="0"/>
          </a:p>
        </p:txBody>
      </p:sp>
      <p:sp>
        <p:nvSpPr>
          <p:cNvPr id="4" name="Shape 1"/>
          <p:cNvSpPr/>
          <p:nvPr/>
        </p:nvSpPr>
        <p:spPr>
          <a:xfrm>
            <a:off x="6324124" y="2307431"/>
            <a:ext cx="538520" cy="538520"/>
          </a:xfrm>
          <a:prstGeom prst="roundRect">
            <a:avLst>
              <a:gd name="adj" fmla="val 18670"/>
            </a:avLst>
          </a:prstGeom>
          <a:solidFill>
            <a:srgbClr val="F4D4F7"/>
          </a:solidFill>
          <a:ln w="7620">
            <a:solidFill>
              <a:srgbClr val="DABADD"/>
            </a:solidFill>
            <a:prstDash val="solid"/>
          </a:ln>
        </p:spPr>
      </p:sp>
      <p:sp>
        <p:nvSpPr>
          <p:cNvPr id="5" name="Text 2"/>
          <p:cNvSpPr/>
          <p:nvPr/>
        </p:nvSpPr>
        <p:spPr>
          <a:xfrm>
            <a:off x="7101959" y="230743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Definition</a:t>
            </a:r>
            <a:endParaRPr lang="en-US" sz="2200" dirty="0"/>
          </a:p>
        </p:txBody>
      </p:sp>
      <p:sp>
        <p:nvSpPr>
          <p:cNvPr id="6" name="Text 3"/>
          <p:cNvSpPr/>
          <p:nvPr/>
        </p:nvSpPr>
        <p:spPr>
          <a:xfrm>
            <a:off x="7101959" y="2802969"/>
            <a:ext cx="2836783" cy="229814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Mobile-First is a design strategy that starts with creating optimized user interfaces for mobile devices before scaling up to larger screens like desktops.</a:t>
            </a:r>
            <a:endParaRPr lang="en-US" sz="1850" dirty="0"/>
          </a:p>
        </p:txBody>
      </p:sp>
      <p:sp>
        <p:nvSpPr>
          <p:cNvPr id="7" name="Shape 4"/>
          <p:cNvSpPr/>
          <p:nvPr/>
        </p:nvSpPr>
        <p:spPr>
          <a:xfrm>
            <a:off x="10178058" y="2307431"/>
            <a:ext cx="538520" cy="538520"/>
          </a:xfrm>
          <a:prstGeom prst="roundRect">
            <a:avLst>
              <a:gd name="adj" fmla="val 18670"/>
            </a:avLst>
          </a:prstGeom>
          <a:solidFill>
            <a:srgbClr val="F4D4F7"/>
          </a:solidFill>
          <a:ln w="7620">
            <a:solidFill>
              <a:srgbClr val="DABADD"/>
            </a:solidFill>
            <a:prstDash val="solid"/>
          </a:ln>
        </p:spPr>
      </p:sp>
      <p:sp>
        <p:nvSpPr>
          <p:cNvPr id="8" name="Text 5"/>
          <p:cNvSpPr/>
          <p:nvPr/>
        </p:nvSpPr>
        <p:spPr>
          <a:xfrm>
            <a:off x="10955893" y="230743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Advantages</a:t>
            </a:r>
            <a:endParaRPr lang="en-US" sz="2200" dirty="0"/>
          </a:p>
        </p:txBody>
      </p:sp>
      <p:sp>
        <p:nvSpPr>
          <p:cNvPr id="9" name="Text 6"/>
          <p:cNvSpPr/>
          <p:nvPr/>
        </p:nvSpPr>
        <p:spPr>
          <a:xfrm>
            <a:off x="10955893" y="2802969"/>
            <a:ext cx="2836783" cy="268116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approach ensures essential content and features are prioritized, improves performance by focusing on smaller devices first, and enhances overall accessibility.</a:t>
            </a:r>
            <a:endParaRPr lang="en-US" sz="1850" dirty="0"/>
          </a:p>
        </p:txBody>
      </p:sp>
      <p:sp>
        <p:nvSpPr>
          <p:cNvPr id="10" name="Shape 7"/>
          <p:cNvSpPr/>
          <p:nvPr/>
        </p:nvSpPr>
        <p:spPr>
          <a:xfrm>
            <a:off x="6324124" y="5992654"/>
            <a:ext cx="538520" cy="538520"/>
          </a:xfrm>
          <a:prstGeom prst="roundRect">
            <a:avLst>
              <a:gd name="adj" fmla="val 18670"/>
            </a:avLst>
          </a:prstGeom>
          <a:solidFill>
            <a:srgbClr val="F4D4F7"/>
          </a:solidFill>
          <a:ln w="7620">
            <a:solidFill>
              <a:srgbClr val="DABADD"/>
            </a:solidFill>
            <a:prstDash val="solid"/>
          </a:ln>
        </p:spPr>
      </p:sp>
      <p:sp>
        <p:nvSpPr>
          <p:cNvPr id="11" name="Text 8"/>
          <p:cNvSpPr/>
          <p:nvPr/>
        </p:nvSpPr>
        <p:spPr>
          <a:xfrm>
            <a:off x="7101959" y="5992654"/>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Implementation</a:t>
            </a:r>
            <a:endParaRPr lang="en-US" sz="2200" dirty="0"/>
          </a:p>
        </p:txBody>
      </p:sp>
      <p:sp>
        <p:nvSpPr>
          <p:cNvPr id="12" name="Text 9"/>
          <p:cNvSpPr/>
          <p:nvPr/>
        </p:nvSpPr>
        <p:spPr>
          <a:xfrm>
            <a:off x="7101959" y="6488192"/>
            <a:ext cx="6690717"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Often achieved through progressive enhancement and responsive CSS techniques that adapt layouts and interactions based on screen size.</a:t>
            </a:r>
            <a:endParaRPr lang="en-US" sz="1850" dirty="0"/>
          </a:p>
        </p:txBody>
      </p:sp>
      <p:pic>
        <p:nvPicPr>
          <p:cNvPr id="14" name="Picture 13">
            <a:extLst>
              <a:ext uri="{FF2B5EF4-FFF2-40B4-BE49-F238E27FC236}">
                <a16:creationId xmlns:a16="http://schemas.microsoft.com/office/drawing/2014/main" id="{2B5C0B93-4EEC-0F97-CAE1-A0245650D015}"/>
              </a:ext>
            </a:extLst>
          </p:cNvPr>
          <p:cNvPicPr>
            <a:picLocks noChangeAspect="1"/>
          </p:cNvPicPr>
          <p:nvPr/>
        </p:nvPicPr>
        <p:blipFill>
          <a:blip r:embed="rId4"/>
          <a:stretch>
            <a:fillRect/>
          </a:stretch>
        </p:blipFill>
        <p:spPr>
          <a:xfrm>
            <a:off x="12367064" y="7688559"/>
            <a:ext cx="2263336" cy="4724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785699"/>
            <a:ext cx="7585234"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Understanding the Mobile Web</a:t>
            </a:r>
            <a:endParaRPr lang="en-US" sz="4400" dirty="0"/>
          </a:p>
        </p:txBody>
      </p:sp>
      <p:sp>
        <p:nvSpPr>
          <p:cNvPr id="3" name="Text 1"/>
          <p:cNvSpPr/>
          <p:nvPr/>
        </p:nvSpPr>
        <p:spPr>
          <a:xfrm>
            <a:off x="837724" y="308800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Definition</a:t>
            </a:r>
            <a:endParaRPr lang="en-US" sz="2200" dirty="0"/>
          </a:p>
        </p:txBody>
      </p:sp>
      <p:sp>
        <p:nvSpPr>
          <p:cNvPr id="4" name="Text 2"/>
          <p:cNvSpPr/>
          <p:nvPr/>
        </p:nvSpPr>
        <p:spPr>
          <a:xfrm>
            <a:off x="837724" y="3679269"/>
            <a:ext cx="6185535"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Mobile Web refers to accessing websites through mobile devices' browsers, requiring optimized content for various network speeds and screen sizes.</a:t>
            </a:r>
            <a:endParaRPr lang="en-US" sz="1850" dirty="0"/>
          </a:p>
        </p:txBody>
      </p:sp>
      <p:sp>
        <p:nvSpPr>
          <p:cNvPr id="5" name="Text 3"/>
          <p:cNvSpPr/>
          <p:nvPr/>
        </p:nvSpPr>
        <p:spPr>
          <a:xfrm>
            <a:off x="837724" y="504372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Uses responsive web design</a:t>
            </a:r>
            <a:endParaRPr lang="en-US" sz="1850" dirty="0"/>
          </a:p>
        </p:txBody>
      </p:sp>
      <p:sp>
        <p:nvSpPr>
          <p:cNvPr id="6" name="Text 4"/>
          <p:cNvSpPr/>
          <p:nvPr/>
        </p:nvSpPr>
        <p:spPr>
          <a:xfrm>
            <a:off x="837724" y="551045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Prioritizes fast loading</a:t>
            </a:r>
            <a:endParaRPr lang="en-US" sz="1850" dirty="0"/>
          </a:p>
        </p:txBody>
      </p:sp>
      <p:sp>
        <p:nvSpPr>
          <p:cNvPr id="7" name="Text 5"/>
          <p:cNvSpPr/>
          <p:nvPr/>
        </p:nvSpPr>
        <p:spPr>
          <a:xfrm>
            <a:off x="837724" y="597717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Focuses on touch interactions</a:t>
            </a:r>
            <a:endParaRPr lang="en-US" sz="1850" dirty="0"/>
          </a:p>
        </p:txBody>
      </p:sp>
      <p:sp>
        <p:nvSpPr>
          <p:cNvPr id="8" name="Text 6"/>
          <p:cNvSpPr/>
          <p:nvPr/>
        </p:nvSpPr>
        <p:spPr>
          <a:xfrm>
            <a:off x="7614761" y="308800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Challenges</a:t>
            </a:r>
            <a:endParaRPr lang="en-US" sz="2200" dirty="0"/>
          </a:p>
        </p:txBody>
      </p:sp>
      <p:sp>
        <p:nvSpPr>
          <p:cNvPr id="9" name="Text 7"/>
          <p:cNvSpPr/>
          <p:nvPr/>
        </p:nvSpPr>
        <p:spPr>
          <a:xfrm>
            <a:off x="7614761" y="3679269"/>
            <a:ext cx="6185535"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Developers must handle diverse devices, slower network connections, and limited screen real estate while maintaining usability and performance.</a:t>
            </a:r>
            <a:endParaRPr lang="en-US" sz="1850" dirty="0"/>
          </a:p>
        </p:txBody>
      </p:sp>
      <p:sp>
        <p:nvSpPr>
          <p:cNvPr id="10" name="Text 8"/>
          <p:cNvSpPr/>
          <p:nvPr/>
        </p:nvSpPr>
        <p:spPr>
          <a:xfrm>
            <a:off x="7614761" y="504372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Fragmented operating systems</a:t>
            </a:r>
            <a:endParaRPr lang="en-US" sz="1850" dirty="0"/>
          </a:p>
        </p:txBody>
      </p:sp>
      <p:sp>
        <p:nvSpPr>
          <p:cNvPr id="11" name="Text 9"/>
          <p:cNvSpPr/>
          <p:nvPr/>
        </p:nvSpPr>
        <p:spPr>
          <a:xfrm>
            <a:off x="7614761" y="551045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Varying hardware capabilities</a:t>
            </a:r>
            <a:endParaRPr lang="en-US" sz="1850" dirty="0"/>
          </a:p>
        </p:txBody>
      </p:sp>
      <p:sp>
        <p:nvSpPr>
          <p:cNvPr id="12" name="Text 10"/>
          <p:cNvSpPr/>
          <p:nvPr/>
        </p:nvSpPr>
        <p:spPr>
          <a:xfrm>
            <a:off x="7614761" y="597717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Battery and resource constraints</a:t>
            </a:r>
            <a:endParaRPr lang="en-US" sz="1850" dirty="0"/>
          </a:p>
        </p:txBody>
      </p:sp>
      <p:pic>
        <p:nvPicPr>
          <p:cNvPr id="14" name="Picture 13">
            <a:extLst>
              <a:ext uri="{FF2B5EF4-FFF2-40B4-BE49-F238E27FC236}">
                <a16:creationId xmlns:a16="http://schemas.microsoft.com/office/drawing/2014/main" id="{0F8ACCAA-4483-374A-98A7-3FBB6D5AC208}"/>
              </a:ext>
            </a:extLst>
          </p:cNvPr>
          <p:cNvPicPr>
            <a:picLocks noChangeAspect="1"/>
          </p:cNvPicPr>
          <p:nvPr/>
        </p:nvPicPr>
        <p:blipFill>
          <a:blip r:embed="rId3"/>
          <a:stretch>
            <a:fillRect/>
          </a:stretch>
        </p:blipFill>
        <p:spPr>
          <a:xfrm>
            <a:off x="12367064" y="7757119"/>
            <a:ext cx="2263336" cy="4724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3" name="Text 0"/>
          <p:cNvSpPr/>
          <p:nvPr/>
        </p:nvSpPr>
        <p:spPr>
          <a:xfrm>
            <a:off x="816650" y="641628"/>
            <a:ext cx="7510701" cy="1372314"/>
          </a:xfrm>
          <a:prstGeom prst="rect">
            <a:avLst/>
          </a:prstGeom>
          <a:noFill/>
          <a:ln/>
        </p:spPr>
        <p:txBody>
          <a:bodyPr wrap="square" lIns="0" tIns="0" rIns="0" bIns="0" rtlCol="0" anchor="t"/>
          <a:lstStyle/>
          <a:p>
            <a:pPr marL="0" indent="0" algn="l">
              <a:lnSpc>
                <a:spcPts val="5400"/>
              </a:lnSpc>
              <a:buNone/>
            </a:pPr>
            <a:r>
              <a:rPr lang="en-US" sz="4300" kern="0" spc="-86" dirty="0">
                <a:solidFill>
                  <a:srgbClr val="D73AD7"/>
                </a:solidFill>
                <a:latin typeface="Source Serif Pro Semi Bold" pitchFamily="34" charset="0"/>
                <a:ea typeface="Source Serif Pro Semi Bold" pitchFamily="34" charset="-122"/>
                <a:cs typeface="Source Serif Pro Semi Bold" pitchFamily="34" charset="-120"/>
              </a:rPr>
              <a:t>Mobile Devices vs Desktop: Key Differences</a:t>
            </a:r>
            <a:endParaRPr lang="en-US" sz="4300" dirty="0"/>
          </a:p>
        </p:txBody>
      </p:sp>
      <p:sp>
        <p:nvSpPr>
          <p:cNvPr id="4" name="Shape 1"/>
          <p:cNvSpPr/>
          <p:nvPr/>
        </p:nvSpPr>
        <p:spPr>
          <a:xfrm>
            <a:off x="816650" y="2363867"/>
            <a:ext cx="7510701" cy="5224224"/>
          </a:xfrm>
          <a:prstGeom prst="roundRect">
            <a:avLst>
              <a:gd name="adj" fmla="val 1876"/>
            </a:avLst>
          </a:prstGeom>
          <a:noFill/>
          <a:ln w="7620">
            <a:solidFill>
              <a:srgbClr val="000000">
                <a:alpha val="8000"/>
              </a:srgbClr>
            </a:solidFill>
            <a:prstDash val="solid"/>
          </a:ln>
        </p:spPr>
      </p:sp>
      <p:sp>
        <p:nvSpPr>
          <p:cNvPr id="5" name="Shape 2"/>
          <p:cNvSpPr/>
          <p:nvPr/>
        </p:nvSpPr>
        <p:spPr>
          <a:xfrm>
            <a:off x="824270" y="2371487"/>
            <a:ext cx="7494627" cy="668417"/>
          </a:xfrm>
          <a:prstGeom prst="rect">
            <a:avLst/>
          </a:prstGeom>
          <a:solidFill>
            <a:srgbClr val="FFFFFF">
              <a:alpha val="4000"/>
            </a:srgbClr>
          </a:solidFill>
          <a:ln/>
        </p:spPr>
      </p:sp>
      <p:sp>
        <p:nvSpPr>
          <p:cNvPr id="6" name="Text 3"/>
          <p:cNvSpPr/>
          <p:nvPr/>
        </p:nvSpPr>
        <p:spPr>
          <a:xfrm>
            <a:off x="1058347" y="2519005"/>
            <a:ext cx="2027634" cy="373380"/>
          </a:xfrm>
          <a:prstGeom prst="rect">
            <a:avLst/>
          </a:prstGeom>
          <a:noFill/>
          <a:ln/>
        </p:spPr>
        <p:txBody>
          <a:bodyPr wrap="non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Factor</a:t>
            </a:r>
            <a:endParaRPr lang="en-US" sz="1800" dirty="0"/>
          </a:p>
        </p:txBody>
      </p:sp>
      <p:sp>
        <p:nvSpPr>
          <p:cNvPr id="7" name="Text 4"/>
          <p:cNvSpPr/>
          <p:nvPr/>
        </p:nvSpPr>
        <p:spPr>
          <a:xfrm>
            <a:off x="3560088" y="2519005"/>
            <a:ext cx="2023824" cy="373380"/>
          </a:xfrm>
          <a:prstGeom prst="rect">
            <a:avLst/>
          </a:prstGeom>
          <a:noFill/>
          <a:ln/>
        </p:spPr>
        <p:txBody>
          <a:bodyPr wrap="non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Mobile Devices</a:t>
            </a:r>
            <a:endParaRPr lang="en-US" sz="1800" dirty="0"/>
          </a:p>
        </p:txBody>
      </p:sp>
      <p:sp>
        <p:nvSpPr>
          <p:cNvPr id="8" name="Text 5"/>
          <p:cNvSpPr/>
          <p:nvPr/>
        </p:nvSpPr>
        <p:spPr>
          <a:xfrm>
            <a:off x="6058019" y="2519005"/>
            <a:ext cx="2027634" cy="373380"/>
          </a:xfrm>
          <a:prstGeom prst="rect">
            <a:avLst/>
          </a:prstGeom>
          <a:noFill/>
          <a:ln/>
        </p:spPr>
        <p:txBody>
          <a:bodyPr wrap="non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Desktop</a:t>
            </a:r>
            <a:endParaRPr lang="en-US" sz="1800" dirty="0"/>
          </a:p>
        </p:txBody>
      </p:sp>
      <p:sp>
        <p:nvSpPr>
          <p:cNvPr id="9" name="Shape 6"/>
          <p:cNvSpPr/>
          <p:nvPr/>
        </p:nvSpPr>
        <p:spPr>
          <a:xfrm>
            <a:off x="824270" y="3039904"/>
            <a:ext cx="7494627" cy="1041797"/>
          </a:xfrm>
          <a:prstGeom prst="rect">
            <a:avLst/>
          </a:prstGeom>
          <a:solidFill>
            <a:srgbClr val="000000">
              <a:alpha val="4000"/>
            </a:srgbClr>
          </a:solidFill>
          <a:ln/>
        </p:spPr>
      </p:sp>
      <p:sp>
        <p:nvSpPr>
          <p:cNvPr id="10" name="Text 7"/>
          <p:cNvSpPr/>
          <p:nvPr/>
        </p:nvSpPr>
        <p:spPr>
          <a:xfrm>
            <a:off x="1058347" y="3187422"/>
            <a:ext cx="2027634" cy="373380"/>
          </a:xfrm>
          <a:prstGeom prst="rect">
            <a:avLst/>
          </a:prstGeom>
          <a:noFill/>
          <a:ln/>
        </p:spPr>
        <p:txBody>
          <a:bodyPr wrap="non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Screen Size</a:t>
            </a:r>
            <a:endParaRPr lang="en-US" sz="1800" dirty="0"/>
          </a:p>
        </p:txBody>
      </p:sp>
      <p:sp>
        <p:nvSpPr>
          <p:cNvPr id="11" name="Text 8"/>
          <p:cNvSpPr/>
          <p:nvPr/>
        </p:nvSpPr>
        <p:spPr>
          <a:xfrm>
            <a:off x="3560088" y="3187422"/>
            <a:ext cx="2023824" cy="746760"/>
          </a:xfrm>
          <a:prstGeom prst="rect">
            <a:avLst/>
          </a:prstGeom>
          <a:noFill/>
          <a:ln/>
        </p:spPr>
        <p:txBody>
          <a:bodyPr wrap="squar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Small, varied sizes (4-7 inches)</a:t>
            </a:r>
            <a:endParaRPr lang="en-US" sz="1800" dirty="0"/>
          </a:p>
        </p:txBody>
      </p:sp>
      <p:sp>
        <p:nvSpPr>
          <p:cNvPr id="12" name="Text 9"/>
          <p:cNvSpPr/>
          <p:nvPr/>
        </p:nvSpPr>
        <p:spPr>
          <a:xfrm>
            <a:off x="6058019" y="3187422"/>
            <a:ext cx="2027634" cy="746760"/>
          </a:xfrm>
          <a:prstGeom prst="rect">
            <a:avLst/>
          </a:prstGeom>
          <a:noFill/>
          <a:ln/>
        </p:spPr>
        <p:txBody>
          <a:bodyPr wrap="squar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Large monitors (13+ inches)</a:t>
            </a:r>
            <a:endParaRPr lang="en-US" sz="1800" dirty="0"/>
          </a:p>
        </p:txBody>
      </p:sp>
      <p:sp>
        <p:nvSpPr>
          <p:cNvPr id="13" name="Shape 10"/>
          <p:cNvSpPr/>
          <p:nvPr/>
        </p:nvSpPr>
        <p:spPr>
          <a:xfrm>
            <a:off x="824270" y="4081701"/>
            <a:ext cx="7494627" cy="1041797"/>
          </a:xfrm>
          <a:prstGeom prst="rect">
            <a:avLst/>
          </a:prstGeom>
          <a:solidFill>
            <a:srgbClr val="FFFFFF">
              <a:alpha val="4000"/>
            </a:srgbClr>
          </a:solidFill>
          <a:ln/>
        </p:spPr>
      </p:sp>
      <p:sp>
        <p:nvSpPr>
          <p:cNvPr id="14" name="Text 11"/>
          <p:cNvSpPr/>
          <p:nvPr/>
        </p:nvSpPr>
        <p:spPr>
          <a:xfrm>
            <a:off x="1058347" y="4229219"/>
            <a:ext cx="2027634" cy="373380"/>
          </a:xfrm>
          <a:prstGeom prst="rect">
            <a:avLst/>
          </a:prstGeom>
          <a:noFill/>
          <a:ln/>
        </p:spPr>
        <p:txBody>
          <a:bodyPr wrap="non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Input Method</a:t>
            </a:r>
            <a:endParaRPr lang="en-US" sz="1800" dirty="0"/>
          </a:p>
        </p:txBody>
      </p:sp>
      <p:sp>
        <p:nvSpPr>
          <p:cNvPr id="15" name="Text 12"/>
          <p:cNvSpPr/>
          <p:nvPr/>
        </p:nvSpPr>
        <p:spPr>
          <a:xfrm>
            <a:off x="3560088" y="4229219"/>
            <a:ext cx="2023824" cy="746760"/>
          </a:xfrm>
          <a:prstGeom prst="rect">
            <a:avLst/>
          </a:prstGeom>
          <a:noFill/>
          <a:ln/>
        </p:spPr>
        <p:txBody>
          <a:bodyPr wrap="squar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Touchscreen with gestures</a:t>
            </a:r>
            <a:endParaRPr lang="en-US" sz="1800" dirty="0"/>
          </a:p>
        </p:txBody>
      </p:sp>
      <p:sp>
        <p:nvSpPr>
          <p:cNvPr id="16" name="Text 13"/>
          <p:cNvSpPr/>
          <p:nvPr/>
        </p:nvSpPr>
        <p:spPr>
          <a:xfrm>
            <a:off x="6058019" y="4229219"/>
            <a:ext cx="2027634" cy="373380"/>
          </a:xfrm>
          <a:prstGeom prst="rect">
            <a:avLst/>
          </a:prstGeom>
          <a:noFill/>
          <a:ln/>
        </p:spPr>
        <p:txBody>
          <a:bodyPr wrap="non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Keyboard and mouse</a:t>
            </a:r>
            <a:endParaRPr lang="en-US" sz="1800" dirty="0"/>
          </a:p>
        </p:txBody>
      </p:sp>
      <p:sp>
        <p:nvSpPr>
          <p:cNvPr id="17" name="Shape 14"/>
          <p:cNvSpPr/>
          <p:nvPr/>
        </p:nvSpPr>
        <p:spPr>
          <a:xfrm>
            <a:off x="824270" y="5123498"/>
            <a:ext cx="7494627" cy="1415177"/>
          </a:xfrm>
          <a:prstGeom prst="rect">
            <a:avLst/>
          </a:prstGeom>
          <a:solidFill>
            <a:srgbClr val="000000">
              <a:alpha val="4000"/>
            </a:srgbClr>
          </a:solidFill>
          <a:ln/>
        </p:spPr>
      </p:sp>
      <p:sp>
        <p:nvSpPr>
          <p:cNvPr id="18" name="Text 15"/>
          <p:cNvSpPr/>
          <p:nvPr/>
        </p:nvSpPr>
        <p:spPr>
          <a:xfrm>
            <a:off x="1058347" y="5271016"/>
            <a:ext cx="2027634" cy="373380"/>
          </a:xfrm>
          <a:prstGeom prst="rect">
            <a:avLst/>
          </a:prstGeom>
          <a:noFill/>
          <a:ln/>
        </p:spPr>
        <p:txBody>
          <a:bodyPr wrap="non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Performance</a:t>
            </a:r>
            <a:endParaRPr lang="en-US" sz="1800" dirty="0"/>
          </a:p>
        </p:txBody>
      </p:sp>
      <p:sp>
        <p:nvSpPr>
          <p:cNvPr id="19" name="Text 16"/>
          <p:cNvSpPr/>
          <p:nvPr/>
        </p:nvSpPr>
        <p:spPr>
          <a:xfrm>
            <a:off x="3560088" y="5271016"/>
            <a:ext cx="2023824" cy="746760"/>
          </a:xfrm>
          <a:prstGeom prst="rect">
            <a:avLst/>
          </a:prstGeom>
          <a:noFill/>
          <a:ln/>
        </p:spPr>
        <p:txBody>
          <a:bodyPr wrap="squar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Limited CPU/GPU, battery-powered</a:t>
            </a:r>
            <a:endParaRPr lang="en-US" sz="1800" dirty="0"/>
          </a:p>
        </p:txBody>
      </p:sp>
      <p:sp>
        <p:nvSpPr>
          <p:cNvPr id="20" name="Text 17"/>
          <p:cNvSpPr/>
          <p:nvPr/>
        </p:nvSpPr>
        <p:spPr>
          <a:xfrm>
            <a:off x="6058019" y="5271016"/>
            <a:ext cx="2027634" cy="1120140"/>
          </a:xfrm>
          <a:prstGeom prst="rect">
            <a:avLst/>
          </a:prstGeom>
          <a:noFill/>
          <a:ln/>
        </p:spPr>
        <p:txBody>
          <a:bodyPr wrap="squar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More powerful hardware, no battery constraints</a:t>
            </a:r>
            <a:endParaRPr lang="en-US" sz="1800" dirty="0"/>
          </a:p>
        </p:txBody>
      </p:sp>
      <p:sp>
        <p:nvSpPr>
          <p:cNvPr id="21" name="Shape 18"/>
          <p:cNvSpPr/>
          <p:nvPr/>
        </p:nvSpPr>
        <p:spPr>
          <a:xfrm>
            <a:off x="824270" y="6538674"/>
            <a:ext cx="7494627" cy="1041797"/>
          </a:xfrm>
          <a:prstGeom prst="rect">
            <a:avLst/>
          </a:prstGeom>
          <a:solidFill>
            <a:srgbClr val="FFFFFF">
              <a:alpha val="4000"/>
            </a:srgbClr>
          </a:solidFill>
          <a:ln/>
        </p:spPr>
      </p:sp>
      <p:sp>
        <p:nvSpPr>
          <p:cNvPr id="22" name="Text 19"/>
          <p:cNvSpPr/>
          <p:nvPr/>
        </p:nvSpPr>
        <p:spPr>
          <a:xfrm>
            <a:off x="1058347" y="6686193"/>
            <a:ext cx="2027634" cy="373380"/>
          </a:xfrm>
          <a:prstGeom prst="rect">
            <a:avLst/>
          </a:prstGeom>
          <a:noFill/>
          <a:ln/>
        </p:spPr>
        <p:txBody>
          <a:bodyPr wrap="non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Connectivity</a:t>
            </a:r>
            <a:endParaRPr lang="en-US" sz="1800" dirty="0"/>
          </a:p>
        </p:txBody>
      </p:sp>
      <p:sp>
        <p:nvSpPr>
          <p:cNvPr id="23" name="Text 20"/>
          <p:cNvSpPr/>
          <p:nvPr/>
        </p:nvSpPr>
        <p:spPr>
          <a:xfrm>
            <a:off x="3560088" y="6686193"/>
            <a:ext cx="2023824" cy="746760"/>
          </a:xfrm>
          <a:prstGeom prst="rect">
            <a:avLst/>
          </a:prstGeom>
          <a:noFill/>
          <a:ln/>
        </p:spPr>
        <p:txBody>
          <a:bodyPr wrap="squar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Mobile networks, variable speed</a:t>
            </a:r>
            <a:endParaRPr lang="en-US" sz="1800" dirty="0"/>
          </a:p>
        </p:txBody>
      </p:sp>
      <p:sp>
        <p:nvSpPr>
          <p:cNvPr id="24" name="Text 21"/>
          <p:cNvSpPr/>
          <p:nvPr/>
        </p:nvSpPr>
        <p:spPr>
          <a:xfrm>
            <a:off x="6058019" y="6686193"/>
            <a:ext cx="2027634" cy="746760"/>
          </a:xfrm>
          <a:prstGeom prst="rect">
            <a:avLst/>
          </a:prstGeom>
          <a:noFill/>
          <a:ln/>
        </p:spPr>
        <p:txBody>
          <a:bodyPr wrap="squar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Usually stable broadband</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814745"/>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Introduction to jQuery Mobile Framework</a:t>
            </a:r>
            <a:endParaRPr lang="en-US" sz="4400" dirty="0"/>
          </a:p>
        </p:txBody>
      </p:sp>
      <p:sp>
        <p:nvSpPr>
          <p:cNvPr id="4" name="Shape 1"/>
          <p:cNvSpPr/>
          <p:nvPr/>
        </p:nvSpPr>
        <p:spPr>
          <a:xfrm>
            <a:off x="6324124" y="2850952"/>
            <a:ext cx="538520" cy="538520"/>
          </a:xfrm>
          <a:prstGeom prst="roundRect">
            <a:avLst>
              <a:gd name="adj" fmla="val 18670"/>
            </a:avLst>
          </a:prstGeom>
          <a:solidFill>
            <a:srgbClr val="F4D4F7"/>
          </a:solidFill>
          <a:ln w="7620">
            <a:solidFill>
              <a:srgbClr val="DABADD"/>
            </a:solidFill>
            <a:prstDash val="solid"/>
          </a:ln>
        </p:spPr>
      </p:sp>
      <p:sp>
        <p:nvSpPr>
          <p:cNvPr id="5" name="Text 2"/>
          <p:cNvSpPr/>
          <p:nvPr/>
        </p:nvSpPr>
        <p:spPr>
          <a:xfrm>
            <a:off x="7101959" y="2850952"/>
            <a:ext cx="283571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What is jQuery Mobile?</a:t>
            </a:r>
            <a:endParaRPr lang="en-US" sz="2200" dirty="0"/>
          </a:p>
        </p:txBody>
      </p:sp>
      <p:sp>
        <p:nvSpPr>
          <p:cNvPr id="6" name="Text 3"/>
          <p:cNvSpPr/>
          <p:nvPr/>
        </p:nvSpPr>
        <p:spPr>
          <a:xfrm>
            <a:off x="7101959" y="3346490"/>
            <a:ext cx="2836783" cy="229814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 touch-optimized web framework built on jQuery, designed to simplify mobile web development with a unified UI system and broad device compatibility.</a:t>
            </a:r>
            <a:endParaRPr lang="en-US" sz="1850" dirty="0"/>
          </a:p>
        </p:txBody>
      </p:sp>
      <p:sp>
        <p:nvSpPr>
          <p:cNvPr id="7" name="Shape 4"/>
          <p:cNvSpPr/>
          <p:nvPr/>
        </p:nvSpPr>
        <p:spPr>
          <a:xfrm>
            <a:off x="10178058" y="2850952"/>
            <a:ext cx="538520" cy="538520"/>
          </a:xfrm>
          <a:prstGeom prst="roundRect">
            <a:avLst>
              <a:gd name="adj" fmla="val 18670"/>
            </a:avLst>
          </a:prstGeom>
          <a:solidFill>
            <a:srgbClr val="F4D4F7"/>
          </a:solidFill>
          <a:ln w="7620">
            <a:solidFill>
              <a:srgbClr val="DABADD"/>
            </a:solidFill>
            <a:prstDash val="solid"/>
          </a:ln>
        </p:spPr>
      </p:sp>
      <p:sp>
        <p:nvSpPr>
          <p:cNvPr id="8" name="Text 5"/>
          <p:cNvSpPr/>
          <p:nvPr/>
        </p:nvSpPr>
        <p:spPr>
          <a:xfrm>
            <a:off x="10955893" y="2850952"/>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Core Features</a:t>
            </a:r>
            <a:endParaRPr lang="en-US" sz="2200" dirty="0"/>
          </a:p>
        </p:txBody>
      </p:sp>
      <p:sp>
        <p:nvSpPr>
          <p:cNvPr id="9" name="Text 6"/>
          <p:cNvSpPr/>
          <p:nvPr/>
        </p:nvSpPr>
        <p:spPr>
          <a:xfrm>
            <a:off x="10955893" y="3346490"/>
            <a:ext cx="2836783" cy="229814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Includes responsive page layouts, navigation system, support for themes, animations, and a rich set of UI widgets designed specifically for mobile.</a:t>
            </a:r>
            <a:endParaRPr lang="en-US" sz="1850" dirty="0"/>
          </a:p>
        </p:txBody>
      </p:sp>
      <p:sp>
        <p:nvSpPr>
          <p:cNvPr id="10" name="Shape 7"/>
          <p:cNvSpPr/>
          <p:nvPr/>
        </p:nvSpPr>
        <p:spPr>
          <a:xfrm>
            <a:off x="6324124" y="6153150"/>
            <a:ext cx="538520" cy="538520"/>
          </a:xfrm>
          <a:prstGeom prst="roundRect">
            <a:avLst>
              <a:gd name="adj" fmla="val 18670"/>
            </a:avLst>
          </a:prstGeom>
          <a:solidFill>
            <a:srgbClr val="F4D4F7"/>
          </a:solidFill>
          <a:ln w="7620">
            <a:solidFill>
              <a:srgbClr val="DABADD"/>
            </a:solidFill>
            <a:prstDash val="solid"/>
          </a:ln>
        </p:spPr>
      </p:sp>
      <p:sp>
        <p:nvSpPr>
          <p:cNvPr id="11" name="Text 8"/>
          <p:cNvSpPr/>
          <p:nvPr/>
        </p:nvSpPr>
        <p:spPr>
          <a:xfrm>
            <a:off x="7101959" y="6153150"/>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Benefits</a:t>
            </a:r>
            <a:endParaRPr lang="en-US" sz="2200" dirty="0"/>
          </a:p>
        </p:txBody>
      </p:sp>
      <p:sp>
        <p:nvSpPr>
          <p:cNvPr id="12" name="Text 9"/>
          <p:cNvSpPr/>
          <p:nvPr/>
        </p:nvSpPr>
        <p:spPr>
          <a:xfrm>
            <a:off x="7101959" y="6648688"/>
            <a:ext cx="6690717"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Speeds up development, ensures cross-platform consistency, and reduces the need to write device-specific code.</a:t>
            </a:r>
            <a:endParaRPr lang="en-US" sz="1850" dirty="0"/>
          </a:p>
        </p:txBody>
      </p:sp>
      <p:pic>
        <p:nvPicPr>
          <p:cNvPr id="14" name="Picture 13">
            <a:extLst>
              <a:ext uri="{FF2B5EF4-FFF2-40B4-BE49-F238E27FC236}">
                <a16:creationId xmlns:a16="http://schemas.microsoft.com/office/drawing/2014/main" id="{5BC9162C-0C28-5B2C-360A-3DF8C7CCF37C}"/>
              </a:ext>
            </a:extLst>
          </p:cNvPr>
          <p:cNvPicPr>
            <a:picLocks noChangeAspect="1"/>
          </p:cNvPicPr>
          <p:nvPr/>
        </p:nvPicPr>
        <p:blipFill>
          <a:blip r:embed="rId4"/>
          <a:stretch>
            <a:fillRect/>
          </a:stretch>
        </p:blipFill>
        <p:spPr>
          <a:xfrm>
            <a:off x="12367064" y="7757119"/>
            <a:ext cx="2263336" cy="4724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818573"/>
            <a:ext cx="6123861"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Setting Up jQuery Mobile</a:t>
            </a:r>
            <a:endParaRPr lang="en-US" sz="4400" dirty="0"/>
          </a:p>
        </p:txBody>
      </p:sp>
      <p:sp>
        <p:nvSpPr>
          <p:cNvPr id="4" name="Shape 1"/>
          <p:cNvSpPr/>
          <p:nvPr/>
        </p:nvSpPr>
        <p:spPr>
          <a:xfrm>
            <a:off x="837724" y="4881563"/>
            <a:ext cx="4158734" cy="2521506"/>
          </a:xfrm>
          <a:prstGeom prst="roundRect">
            <a:avLst>
              <a:gd name="adj" fmla="val 3987"/>
            </a:avLst>
          </a:prstGeom>
          <a:solidFill>
            <a:srgbClr val="F4D4F7"/>
          </a:solidFill>
          <a:ln w="7620">
            <a:solidFill>
              <a:srgbClr val="DABADD"/>
            </a:solidFill>
            <a:prstDash val="solid"/>
          </a:ln>
        </p:spPr>
      </p:sp>
      <p:sp>
        <p:nvSpPr>
          <p:cNvPr id="5" name="Text 2"/>
          <p:cNvSpPr/>
          <p:nvPr/>
        </p:nvSpPr>
        <p:spPr>
          <a:xfrm>
            <a:off x="1084659" y="512849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Include jQuery Core</a:t>
            </a:r>
            <a:endParaRPr lang="en-US" sz="2200" dirty="0"/>
          </a:p>
        </p:txBody>
      </p:sp>
      <p:sp>
        <p:nvSpPr>
          <p:cNvPr id="6" name="Text 3"/>
          <p:cNvSpPr/>
          <p:nvPr/>
        </p:nvSpPr>
        <p:spPr>
          <a:xfrm>
            <a:off x="1084659" y="5624036"/>
            <a:ext cx="3664863"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Add the jQuery library, which jQuery Mobile depends on, typically via a CDN link in your HTML.</a:t>
            </a:r>
            <a:endParaRPr lang="en-US" sz="1850" dirty="0"/>
          </a:p>
        </p:txBody>
      </p:sp>
      <p:sp>
        <p:nvSpPr>
          <p:cNvPr id="7" name="Shape 4"/>
          <p:cNvSpPr/>
          <p:nvPr/>
        </p:nvSpPr>
        <p:spPr>
          <a:xfrm>
            <a:off x="5235773" y="4881563"/>
            <a:ext cx="4158734" cy="2521506"/>
          </a:xfrm>
          <a:prstGeom prst="roundRect">
            <a:avLst>
              <a:gd name="adj" fmla="val 3987"/>
            </a:avLst>
          </a:prstGeom>
          <a:solidFill>
            <a:srgbClr val="F4D4F7"/>
          </a:solidFill>
          <a:ln w="7620">
            <a:solidFill>
              <a:srgbClr val="DABADD"/>
            </a:solidFill>
            <a:prstDash val="solid"/>
          </a:ln>
        </p:spPr>
      </p:sp>
      <p:sp>
        <p:nvSpPr>
          <p:cNvPr id="8" name="Text 5"/>
          <p:cNvSpPr/>
          <p:nvPr/>
        </p:nvSpPr>
        <p:spPr>
          <a:xfrm>
            <a:off x="5482709" y="512849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Include jQuery Mobile</a:t>
            </a:r>
            <a:endParaRPr lang="en-US" sz="2200" dirty="0"/>
          </a:p>
        </p:txBody>
      </p:sp>
      <p:sp>
        <p:nvSpPr>
          <p:cNvPr id="9" name="Text 6"/>
          <p:cNvSpPr/>
          <p:nvPr/>
        </p:nvSpPr>
        <p:spPr>
          <a:xfrm>
            <a:off x="5482709" y="5624036"/>
            <a:ext cx="3664863"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Reference the jQuery Mobile JavaScript and CSS files, also often loaded from a CDN for ease and speed.</a:t>
            </a:r>
            <a:endParaRPr lang="en-US" sz="1850" dirty="0"/>
          </a:p>
        </p:txBody>
      </p:sp>
      <p:sp>
        <p:nvSpPr>
          <p:cNvPr id="10" name="Shape 7"/>
          <p:cNvSpPr/>
          <p:nvPr/>
        </p:nvSpPr>
        <p:spPr>
          <a:xfrm>
            <a:off x="9633823" y="4881563"/>
            <a:ext cx="4158734" cy="2521506"/>
          </a:xfrm>
          <a:prstGeom prst="roundRect">
            <a:avLst>
              <a:gd name="adj" fmla="val 3987"/>
            </a:avLst>
          </a:prstGeom>
          <a:solidFill>
            <a:srgbClr val="F4D4F7"/>
          </a:solidFill>
          <a:ln w="7620">
            <a:solidFill>
              <a:srgbClr val="DABADD"/>
            </a:solidFill>
            <a:prstDash val="solid"/>
          </a:ln>
        </p:spPr>
      </p:sp>
      <p:sp>
        <p:nvSpPr>
          <p:cNvPr id="11" name="Text 8"/>
          <p:cNvSpPr/>
          <p:nvPr/>
        </p:nvSpPr>
        <p:spPr>
          <a:xfrm>
            <a:off x="9880759" y="5128498"/>
            <a:ext cx="3553420"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Create Basic HTML Structure</a:t>
            </a:r>
            <a:endParaRPr lang="en-US" sz="2200" dirty="0"/>
          </a:p>
        </p:txBody>
      </p:sp>
      <p:sp>
        <p:nvSpPr>
          <p:cNvPr id="12" name="Text 9"/>
          <p:cNvSpPr/>
          <p:nvPr/>
        </p:nvSpPr>
        <p:spPr>
          <a:xfrm>
            <a:off x="9880759" y="5624036"/>
            <a:ext cx="3664863"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Use data-role attributes in your HTML to define pages, headers, footers, and content areas conforming to jQuery Mobile standards.</a:t>
            </a:r>
            <a:endParaRPr lang="en-US" sz="1850" dirty="0"/>
          </a:p>
        </p:txBody>
      </p:sp>
      <p:pic>
        <p:nvPicPr>
          <p:cNvPr id="14" name="Picture 13">
            <a:extLst>
              <a:ext uri="{FF2B5EF4-FFF2-40B4-BE49-F238E27FC236}">
                <a16:creationId xmlns:a16="http://schemas.microsoft.com/office/drawing/2014/main" id="{D6F849EC-2A46-25A9-8D30-1DC54ED8AB6C}"/>
              </a:ext>
            </a:extLst>
          </p:cNvPr>
          <p:cNvPicPr>
            <a:picLocks noChangeAspect="1"/>
          </p:cNvPicPr>
          <p:nvPr/>
        </p:nvPicPr>
        <p:blipFill>
          <a:blip r:embed="rId4"/>
          <a:stretch>
            <a:fillRect/>
          </a:stretch>
        </p:blipFill>
        <p:spPr>
          <a:xfrm>
            <a:off x="12302511" y="7757119"/>
            <a:ext cx="2263336" cy="4724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2294215"/>
            <a:ext cx="799588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jQuery Mobile Core Components</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Pages &amp; Layouts</a:t>
            </a:r>
            <a:endParaRPr lang="en-US" sz="2200" dirty="0"/>
          </a:p>
        </p:txBody>
      </p:sp>
      <p:sp>
        <p:nvSpPr>
          <p:cNvPr id="4" name="Text 2"/>
          <p:cNvSpPr/>
          <p:nvPr/>
        </p:nvSpPr>
        <p:spPr>
          <a:xfrm>
            <a:off x="837724" y="4187785"/>
            <a:ext cx="3928586"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Organize content into multiple pages with smooth transitions and layers, supporting consistent headers, footers, and content areas.</a:t>
            </a:r>
            <a:endParaRPr lang="en-US" sz="1850" dirty="0"/>
          </a:p>
        </p:txBody>
      </p:sp>
      <p:sp>
        <p:nvSpPr>
          <p:cNvPr id="5" name="Text 3"/>
          <p:cNvSpPr/>
          <p:nvPr/>
        </p:nvSpPr>
        <p:spPr>
          <a:xfrm>
            <a:off x="5357813" y="359652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Widgets</a:t>
            </a:r>
            <a:endParaRPr lang="en-US" sz="2200" dirty="0"/>
          </a:p>
        </p:txBody>
      </p:sp>
      <p:sp>
        <p:nvSpPr>
          <p:cNvPr id="6" name="Text 4"/>
          <p:cNvSpPr/>
          <p:nvPr/>
        </p:nvSpPr>
        <p:spPr>
          <a:xfrm>
            <a:off x="5357813" y="4187785"/>
            <a:ext cx="3928586"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Includes buttons, sliders, popup dialogs, collapsibles, form elements, and list views with enhanced usability on mobile devices.</a:t>
            </a:r>
            <a:endParaRPr lang="en-US" sz="1850" dirty="0"/>
          </a:p>
        </p:txBody>
      </p:sp>
      <p:sp>
        <p:nvSpPr>
          <p:cNvPr id="7" name="Text 5"/>
          <p:cNvSpPr/>
          <p:nvPr/>
        </p:nvSpPr>
        <p:spPr>
          <a:xfrm>
            <a:off x="9877901" y="359652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Themes &amp; Icons</a:t>
            </a:r>
            <a:endParaRPr lang="en-US" sz="2200" dirty="0"/>
          </a:p>
        </p:txBody>
      </p:sp>
      <p:sp>
        <p:nvSpPr>
          <p:cNvPr id="8" name="Text 6"/>
          <p:cNvSpPr/>
          <p:nvPr/>
        </p:nvSpPr>
        <p:spPr>
          <a:xfrm>
            <a:off x="9877901" y="4187785"/>
            <a:ext cx="3928586"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Customizable CSS themes control the look and feel, while built-in icon sets add visual clarity and improve navigation.</a:t>
            </a:r>
            <a:endParaRPr lang="en-US" sz="1850" dirty="0"/>
          </a:p>
        </p:txBody>
      </p:sp>
      <p:pic>
        <p:nvPicPr>
          <p:cNvPr id="10" name="Picture 9">
            <a:extLst>
              <a:ext uri="{FF2B5EF4-FFF2-40B4-BE49-F238E27FC236}">
                <a16:creationId xmlns:a16="http://schemas.microsoft.com/office/drawing/2014/main" id="{4A6AFD91-9463-269A-672A-AB7A1CE875A3}"/>
              </a:ext>
            </a:extLst>
          </p:cNvPr>
          <p:cNvPicPr>
            <a:picLocks noChangeAspect="1"/>
          </p:cNvPicPr>
          <p:nvPr/>
        </p:nvPicPr>
        <p:blipFill>
          <a:blip r:embed="rId3"/>
          <a:stretch>
            <a:fillRect/>
          </a:stretch>
        </p:blipFill>
        <p:spPr>
          <a:xfrm>
            <a:off x="12367064" y="7757119"/>
            <a:ext cx="2263336" cy="4724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0225"/>
          </a:xfrm>
          <a:prstGeom prst="rect">
            <a:avLst/>
          </a:prstGeom>
        </p:spPr>
      </p:pic>
      <p:sp>
        <p:nvSpPr>
          <p:cNvPr id="3" name="Text 0"/>
          <p:cNvSpPr/>
          <p:nvPr/>
        </p:nvSpPr>
        <p:spPr>
          <a:xfrm>
            <a:off x="769977" y="3355181"/>
            <a:ext cx="11002923" cy="647105"/>
          </a:xfrm>
          <a:prstGeom prst="rect">
            <a:avLst/>
          </a:prstGeom>
          <a:noFill/>
          <a:ln/>
        </p:spPr>
        <p:txBody>
          <a:bodyPr wrap="none" lIns="0" tIns="0" rIns="0" bIns="0" rtlCol="0" anchor="t"/>
          <a:lstStyle/>
          <a:p>
            <a:pPr marL="0" indent="0" algn="l">
              <a:lnSpc>
                <a:spcPts val="5050"/>
              </a:lnSpc>
              <a:buNone/>
            </a:pPr>
            <a:r>
              <a:rPr lang="en-US" sz="4050" kern="0" spc="-82" dirty="0">
                <a:solidFill>
                  <a:srgbClr val="D73AD7"/>
                </a:solidFill>
                <a:latin typeface="Source Serif Pro Semi Bold" pitchFamily="34" charset="0"/>
                <a:ea typeface="Source Serif Pro Semi Bold" pitchFamily="34" charset="-122"/>
                <a:cs typeface="Source Serif Pro Semi Bold" pitchFamily="34" charset="-120"/>
              </a:rPr>
              <a:t>Events, Forms &amp; Data Attributes in jQuery Mobile</a:t>
            </a:r>
            <a:endParaRPr lang="en-US" sz="4050" dirty="0"/>
          </a:p>
        </p:txBody>
      </p:sp>
      <p:pic>
        <p:nvPicPr>
          <p:cNvPr id="4" name="Image 1" descr="preencoded.png"/>
          <p:cNvPicPr>
            <a:picLocks noChangeAspect="1"/>
          </p:cNvPicPr>
          <p:nvPr/>
        </p:nvPicPr>
        <p:blipFill>
          <a:blip r:embed="rId4"/>
          <a:stretch>
            <a:fillRect/>
          </a:stretch>
        </p:blipFill>
        <p:spPr>
          <a:xfrm>
            <a:off x="769977" y="4332208"/>
            <a:ext cx="4363403" cy="879991"/>
          </a:xfrm>
          <a:prstGeom prst="rect">
            <a:avLst/>
          </a:prstGeom>
        </p:spPr>
      </p:pic>
      <p:sp>
        <p:nvSpPr>
          <p:cNvPr id="5" name="Text 1"/>
          <p:cNvSpPr/>
          <p:nvPr/>
        </p:nvSpPr>
        <p:spPr>
          <a:xfrm>
            <a:off x="989886" y="5542121"/>
            <a:ext cx="2588538" cy="323493"/>
          </a:xfrm>
          <a:prstGeom prst="rect">
            <a:avLst/>
          </a:prstGeom>
          <a:noFill/>
          <a:ln/>
        </p:spPr>
        <p:txBody>
          <a:bodyPr wrap="none" lIns="0" tIns="0" rIns="0" bIns="0" rtlCol="0" anchor="t"/>
          <a:lstStyle/>
          <a:p>
            <a:pPr marL="0" indent="0" algn="l">
              <a:lnSpc>
                <a:spcPts val="250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Events</a:t>
            </a:r>
            <a:endParaRPr lang="en-US" sz="2000" dirty="0"/>
          </a:p>
        </p:txBody>
      </p:sp>
      <p:sp>
        <p:nvSpPr>
          <p:cNvPr id="6" name="Text 2"/>
          <p:cNvSpPr/>
          <p:nvPr/>
        </p:nvSpPr>
        <p:spPr>
          <a:xfrm>
            <a:off x="989886" y="5997535"/>
            <a:ext cx="3923586" cy="1055846"/>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jQuery Mobile supports touch events like tap, swipe, and orientationchange to improve interactivity.</a:t>
            </a:r>
            <a:endParaRPr lang="en-US" sz="1700" dirty="0"/>
          </a:p>
        </p:txBody>
      </p:sp>
      <p:pic>
        <p:nvPicPr>
          <p:cNvPr id="7" name="Image 2" descr="preencoded.png"/>
          <p:cNvPicPr>
            <a:picLocks noChangeAspect="1"/>
          </p:cNvPicPr>
          <p:nvPr/>
        </p:nvPicPr>
        <p:blipFill>
          <a:blip r:embed="rId5"/>
          <a:stretch>
            <a:fillRect/>
          </a:stretch>
        </p:blipFill>
        <p:spPr>
          <a:xfrm>
            <a:off x="5133380" y="4332208"/>
            <a:ext cx="4363522" cy="879991"/>
          </a:xfrm>
          <a:prstGeom prst="rect">
            <a:avLst/>
          </a:prstGeom>
        </p:spPr>
      </p:pic>
      <p:sp>
        <p:nvSpPr>
          <p:cNvPr id="8" name="Text 3"/>
          <p:cNvSpPr/>
          <p:nvPr/>
        </p:nvSpPr>
        <p:spPr>
          <a:xfrm>
            <a:off x="5353288" y="5542121"/>
            <a:ext cx="2588538" cy="323493"/>
          </a:xfrm>
          <a:prstGeom prst="rect">
            <a:avLst/>
          </a:prstGeom>
          <a:noFill/>
          <a:ln/>
        </p:spPr>
        <p:txBody>
          <a:bodyPr wrap="none" lIns="0" tIns="0" rIns="0" bIns="0" rtlCol="0" anchor="t"/>
          <a:lstStyle/>
          <a:p>
            <a:pPr marL="0" indent="0" algn="l">
              <a:lnSpc>
                <a:spcPts val="250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Forms</a:t>
            </a:r>
            <a:endParaRPr lang="en-US" sz="2000" dirty="0"/>
          </a:p>
        </p:txBody>
      </p:sp>
      <p:sp>
        <p:nvSpPr>
          <p:cNvPr id="9" name="Text 4"/>
          <p:cNvSpPr/>
          <p:nvPr/>
        </p:nvSpPr>
        <p:spPr>
          <a:xfrm>
            <a:off x="5353288" y="5997535"/>
            <a:ext cx="3923705" cy="1055846"/>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Enhanced form controls including sliders, switches, and select menus make input intuitive and mobile-friendly.</a:t>
            </a:r>
            <a:endParaRPr lang="en-US" sz="1700" dirty="0"/>
          </a:p>
        </p:txBody>
      </p:sp>
      <p:pic>
        <p:nvPicPr>
          <p:cNvPr id="10" name="Image 3" descr="preencoded.png"/>
          <p:cNvPicPr>
            <a:picLocks noChangeAspect="1"/>
          </p:cNvPicPr>
          <p:nvPr/>
        </p:nvPicPr>
        <p:blipFill>
          <a:blip r:embed="rId6"/>
          <a:stretch>
            <a:fillRect/>
          </a:stretch>
        </p:blipFill>
        <p:spPr>
          <a:xfrm>
            <a:off x="9496901" y="4332208"/>
            <a:ext cx="4363522" cy="879991"/>
          </a:xfrm>
          <a:prstGeom prst="rect">
            <a:avLst/>
          </a:prstGeom>
        </p:spPr>
      </p:pic>
      <p:sp>
        <p:nvSpPr>
          <p:cNvPr id="11" name="Text 5"/>
          <p:cNvSpPr/>
          <p:nvPr/>
        </p:nvSpPr>
        <p:spPr>
          <a:xfrm>
            <a:off x="9716810" y="5542121"/>
            <a:ext cx="2588538" cy="323493"/>
          </a:xfrm>
          <a:prstGeom prst="rect">
            <a:avLst/>
          </a:prstGeom>
          <a:noFill/>
          <a:ln/>
        </p:spPr>
        <p:txBody>
          <a:bodyPr wrap="none" lIns="0" tIns="0" rIns="0" bIns="0" rtlCol="0" anchor="t"/>
          <a:lstStyle/>
          <a:p>
            <a:pPr marL="0" indent="0" algn="l">
              <a:lnSpc>
                <a:spcPts val="250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Data Attributes</a:t>
            </a:r>
            <a:endParaRPr lang="en-US" sz="2000" dirty="0"/>
          </a:p>
        </p:txBody>
      </p:sp>
      <p:sp>
        <p:nvSpPr>
          <p:cNvPr id="12" name="Text 6"/>
          <p:cNvSpPr/>
          <p:nvPr/>
        </p:nvSpPr>
        <p:spPr>
          <a:xfrm>
            <a:off x="9716810" y="5997535"/>
            <a:ext cx="3923705" cy="1407795"/>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Use HTML5 data-* attributes (e.g., data-role, data-theme) to declaratively control widgets, pages, and transitions without extra scripting.</a:t>
            </a:r>
            <a:endParaRPr lang="en-US" sz="1700" dirty="0"/>
          </a:p>
        </p:txBody>
      </p:sp>
      <p:pic>
        <p:nvPicPr>
          <p:cNvPr id="14" name="Picture 13">
            <a:extLst>
              <a:ext uri="{FF2B5EF4-FFF2-40B4-BE49-F238E27FC236}">
                <a16:creationId xmlns:a16="http://schemas.microsoft.com/office/drawing/2014/main" id="{92DD696E-DF66-C70F-8940-0867F3D1A87A}"/>
              </a:ext>
            </a:extLst>
          </p:cNvPr>
          <p:cNvPicPr>
            <a:picLocks noChangeAspect="1"/>
          </p:cNvPicPr>
          <p:nvPr/>
        </p:nvPicPr>
        <p:blipFill>
          <a:blip r:embed="rId7"/>
          <a:stretch>
            <a:fillRect/>
          </a:stretch>
        </p:blipFill>
        <p:spPr>
          <a:xfrm>
            <a:off x="12367064" y="7669509"/>
            <a:ext cx="2263336" cy="47248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825</Words>
  <Application>Microsoft Office PowerPoint</Application>
  <PresentationFormat>Custom</PresentationFormat>
  <Paragraphs>106</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Source Sans Pro</vt:lpstr>
      <vt:lpstr>Source Serif Pro Semi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ANUSHKA SATAV</cp:lastModifiedBy>
  <cp:revision>3</cp:revision>
  <dcterms:created xsi:type="dcterms:W3CDTF">2025-04-23T18:52:26Z</dcterms:created>
  <dcterms:modified xsi:type="dcterms:W3CDTF">2025-04-24T14:43:35Z</dcterms:modified>
</cp:coreProperties>
</file>